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8" r:id="rId2"/>
    <p:sldId id="257" r:id="rId3"/>
    <p:sldId id="270" r:id="rId4"/>
    <p:sldId id="276" r:id="rId5"/>
    <p:sldId id="272" r:id="rId6"/>
    <p:sldId id="273" r:id="rId7"/>
    <p:sldId id="271" r:id="rId8"/>
    <p:sldId id="275" r:id="rId9"/>
    <p:sldId id="260" r:id="rId1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FFCC66"/>
    <a:srgbClr val="FFFF00"/>
    <a:srgbClr val="FF3300"/>
    <a:srgbClr val="89F2F7"/>
    <a:srgbClr val="F7A937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04" autoAdjust="0"/>
  </p:normalViewPr>
  <p:slideViewPr>
    <p:cSldViewPr snapToObjects="1"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ma-snab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3" name="Picture 13" descr="binfi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792163" y="5445125"/>
            <a:ext cx="7897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Защита от вредных производственных воздействий</a:t>
            </a:r>
          </a:p>
        </p:txBody>
      </p:sp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989138"/>
            <a:ext cx="8366125" cy="2430462"/>
          </a:xfrm>
          <a:prstGeom prst="rect">
            <a:avLst/>
          </a:prstGeom>
          <a:gradFill rotWithShape="0">
            <a:gsLst>
              <a:gs pos="0">
                <a:srgbClr val="89F2F7">
                  <a:gamma/>
                  <a:shade val="46275"/>
                  <a:invGamma/>
                </a:srgbClr>
              </a:gs>
              <a:gs pos="100000">
                <a:srgbClr val="89F2F7">
                  <a:alpha val="0"/>
                </a:srgbClr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4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Костюм и цветовые решения </a:t>
            </a:r>
            <a:r>
              <a:rPr lang="ru-RU" sz="5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 Ракурс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»</a:t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5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43391" name="Picture 31" descr="логотип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52400"/>
            <a:ext cx="3492500" cy="98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" name="Rectangle 79"/>
          <p:cNvSpPr>
            <a:spLocks noChangeArrowheads="1"/>
          </p:cNvSpPr>
          <p:nvPr/>
        </p:nvSpPr>
        <p:spPr bwMode="auto">
          <a:xfrm>
            <a:off x="4284663" y="1520825"/>
            <a:ext cx="4735512" cy="5159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44" name="Picture 52" descr="Приобретение тк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4759325"/>
            <a:ext cx="3683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54" descr="Поши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554038"/>
            <a:ext cx="3657600" cy="1828800"/>
          </a:xfrm>
          <a:prstGeom prst="rect">
            <a:avLst/>
          </a:prstGeom>
          <a:noFill/>
        </p:spPr>
      </p:pic>
      <p:pic>
        <p:nvPicPr>
          <p:cNvPr id="8245" name="Picture 53" descr="Раскр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2636838"/>
            <a:ext cx="3683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Box 34"/>
          <p:cNvSpPr txBox="1">
            <a:spLocks noChangeArrowheads="1"/>
          </p:cNvSpPr>
          <p:nvPr/>
        </p:nvSpPr>
        <p:spPr bwMode="auto">
          <a:xfrm>
            <a:off x="1530350" y="-25400"/>
            <a:ext cx="6913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u="sng">
                <a:solidFill>
                  <a:srgbClr val="FF0000"/>
                </a:solidFill>
                <a:latin typeface="Arial Black" pitchFamily="34" charset="0"/>
              </a:rPr>
              <a:t>Полный цикл производства 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65113" y="2636838"/>
            <a:ext cx="1703387" cy="528637"/>
          </a:xfrm>
          <a:prstGeom prst="rect">
            <a:avLst/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chemeClr val="bg1"/>
                </a:solidFill>
              </a:rPr>
              <a:t>Раскрой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265113" y="5397500"/>
            <a:ext cx="3657600" cy="466725"/>
          </a:xfrm>
          <a:prstGeom prst="rect">
            <a:avLst/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</a:rPr>
              <a:t>Приобретение  ткани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60350" y="554038"/>
            <a:ext cx="1414463" cy="528637"/>
          </a:xfrm>
          <a:prstGeom prst="rect">
            <a:avLst/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solidFill>
                  <a:schemeClr val="bg1"/>
                </a:solidFill>
              </a:rPr>
              <a:t>Пошив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5014913" y="787400"/>
            <a:ext cx="4005262" cy="588963"/>
          </a:xfrm>
          <a:prstGeom prst="rect">
            <a:avLst/>
          </a:prstGeom>
          <a:solidFill>
            <a:srgbClr val="3333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i="1">
                <a:solidFill>
                  <a:schemeClr val="bg1"/>
                </a:solidFill>
              </a:rPr>
              <a:t>Готовое изделие</a:t>
            </a: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5435600" y="1520825"/>
            <a:ext cx="25130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chemeClr val="tx2"/>
                </a:solidFill>
              </a:rPr>
              <a:t>Нам доверяют</a:t>
            </a:r>
          </a:p>
        </p:txBody>
      </p:sp>
      <p:pic>
        <p:nvPicPr>
          <p:cNvPr id="8249" name="Picture 57" descr="ubileyni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5657850"/>
            <a:ext cx="2079625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1" name="Picture 59" descr="tatnef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3910013"/>
            <a:ext cx="2079625" cy="855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2" name="Picture 60" descr="sb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2133600"/>
            <a:ext cx="2079625" cy="873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3" name="Picture 61" descr="rosn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3038475"/>
            <a:ext cx="2079625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7" name="Picture 65" descr="kb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4784725"/>
            <a:ext cx="2079625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0" name="Picture 58" descr="tn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538" y="3911600"/>
            <a:ext cx="2124075" cy="873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4" name="Picture 62" descr="mv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7538" y="2133600"/>
            <a:ext cx="2124075" cy="873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5" name="Picture 63" descr="lukoi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7538" y="3038475"/>
            <a:ext cx="2124075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6" name="Picture 64" descr="knau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27538" y="5657850"/>
            <a:ext cx="2124075" cy="873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258" name="Picture 66" descr="cherme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27538" y="4803775"/>
            <a:ext cx="2124075" cy="835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265" name="AutoShape 73"/>
          <p:cNvSpPr>
            <a:spLocks noChangeArrowheads="1"/>
          </p:cNvSpPr>
          <p:nvPr/>
        </p:nvSpPr>
        <p:spPr bwMode="auto">
          <a:xfrm rot="-5400000">
            <a:off x="2720181" y="3915569"/>
            <a:ext cx="893763" cy="12223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 rot="-5400000">
            <a:off x="2720182" y="1770856"/>
            <a:ext cx="893762" cy="12223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/>
              <a:t>  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auto">
          <a:xfrm>
            <a:off x="3984625" y="442913"/>
            <a:ext cx="893763" cy="12223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5" name="Rectangle 23"/>
          <p:cNvSpPr>
            <a:spLocks noChangeArrowheads="1"/>
          </p:cNvSpPr>
          <p:nvPr/>
        </p:nvSpPr>
        <p:spPr bwMode="auto">
          <a:xfrm>
            <a:off x="8856663" y="6524625"/>
            <a:ext cx="287337" cy="333375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66931" name="Picture 19" descr="Т синий василе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2888" y="482600"/>
            <a:ext cx="2551112" cy="6375400"/>
          </a:xfrm>
          <a:prstGeom prst="rect">
            <a:avLst/>
          </a:prstGeom>
          <a:noFill/>
        </p:spPr>
      </p:pic>
      <p:pic>
        <p:nvPicPr>
          <p:cNvPr id="166920" name="Picture 8" descr="Ресурс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288" y="2084388"/>
            <a:ext cx="2114550" cy="3921125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691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Calibri" pitchFamily="34" charset="0"/>
              </a:rPr>
              <a:t> 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33350" y="593725"/>
            <a:ext cx="7138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FF0000"/>
                </a:solidFill>
              </a:rPr>
              <a:t>Костюм </a:t>
            </a:r>
            <a:r>
              <a:rPr lang="ru-RU" sz="1400" b="0"/>
              <a:t>выполнен из плотной хлопковой ткани мастер-универсал, производства г. Иваново, «Родники текстиль», ткань механической усадки, которая  не дает усадки при стирке на температуре 60 гр. Пропитка МВО- масло - водоотталкивающая,  МАПС- малосминаемый апред на основе термопластичных смол, который придает ткани свойство несминаемости и держит форму костюма даже при многочисл-енных стирках. Плотность 250 г/м. 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2808288" y="2084388"/>
            <a:ext cx="3784600" cy="39592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rgbClr val="FF0000"/>
                </a:solidFill>
              </a:rPr>
              <a:t>Куртка удлиненная</a:t>
            </a:r>
            <a:r>
              <a:rPr lang="ru-RU" sz="1400">
                <a:solidFill>
                  <a:schemeClr val="tx2"/>
                </a:solidFill>
              </a:rPr>
              <a:t> прямого силуэта  с кокеткой, выполненной из отделочной контрастной ткани. Потайная центральная бортовая застежка на пуговицы. Четыре накладных кармана с фигурными клапанами на куртке, застегивающиеся на ленту контакт. Нижние объемные карманы- книжка дополнены вставками из отделочной ткани. Рукава на манжете, с усилительными налокотниками, защищающими от истирания. Вентиляционные отверстия предназначены  для комфортного воздухообмена. По линии талии в боковой части вставка из резинки для регулировки куртки по ширине и комфорта движения.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133350" y="14288"/>
            <a:ext cx="805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 u="sng">
                <a:solidFill>
                  <a:schemeClr val="hlink"/>
                </a:solidFill>
              </a:rPr>
              <a:t>Описание модели по комплектности и фасону:</a:t>
            </a:r>
          </a:p>
          <a:p>
            <a:r>
              <a:rPr lang="ru-RU" sz="1400" i="1"/>
              <a:t>Костюм комплектация  - куртка и брюки.</a:t>
            </a: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133350" y="6127750"/>
            <a:ext cx="7138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FF0000"/>
                </a:solidFill>
              </a:rPr>
              <a:t>Брюки</a:t>
            </a:r>
            <a:r>
              <a:rPr lang="ru-RU" sz="1400"/>
              <a:t> с многофункциональными накладными карманами и усилительными накладками в области колен, защищающими от истирания. Пояс с боковыми вставками из резинки для регулирования объема.</a:t>
            </a:r>
            <a:endParaRPr lang="ru-RU" sz="1200" i="1"/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6011863" y="0"/>
            <a:ext cx="313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chemeClr val="tx2"/>
                </a:solidFill>
              </a:rPr>
              <a:t>Костюм «</a:t>
            </a:r>
            <a:r>
              <a:rPr lang="ru-RU" sz="2400" dirty="0" smtClean="0">
                <a:solidFill>
                  <a:schemeClr val="tx2"/>
                </a:solidFill>
              </a:rPr>
              <a:t>Ракурс»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66940" name="Picture 28" descr="Т синий василе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2888" y="482600"/>
            <a:ext cx="2551112" cy="637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Т синий василе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-46038"/>
            <a:ext cx="2762250" cy="6904038"/>
          </a:xfrm>
          <a:prstGeom prst="rect">
            <a:avLst/>
          </a:prstGeom>
          <a:noFill/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95288" y="482600"/>
            <a:ext cx="3726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Костюм «</a:t>
            </a:r>
            <a:r>
              <a:rPr lang="ru-RU" sz="3200" dirty="0" smtClean="0">
                <a:solidFill>
                  <a:schemeClr val="tx2"/>
                </a:solidFill>
              </a:rPr>
              <a:t>Ракурс»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21" name="Group 13"/>
          <p:cNvGrpSpPr>
            <a:grpSpLocks/>
          </p:cNvGrpSpPr>
          <p:nvPr/>
        </p:nvGrpSpPr>
        <p:grpSpPr bwMode="auto">
          <a:xfrm rot="21600000">
            <a:off x="142875" y="188913"/>
            <a:ext cx="3097213" cy="6480175"/>
            <a:chOff x="1248" y="240"/>
            <a:chExt cx="4176" cy="3600"/>
          </a:xfrm>
        </p:grpSpPr>
        <p:sp>
          <p:nvSpPr>
            <p:cNvPr id="171022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23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24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25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1013" name="Picture 5" descr="Т синий сер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0" y="503238"/>
            <a:ext cx="2543175" cy="6354762"/>
          </a:xfrm>
          <a:prstGeom prst="rect">
            <a:avLst/>
          </a:prstGeom>
          <a:noFill/>
        </p:spPr>
      </p:pic>
      <p:pic>
        <p:nvPicPr>
          <p:cNvPr id="171014" name="Picture 6" descr="Т синий оранжев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0"/>
            <a:ext cx="2743200" cy="6858000"/>
          </a:xfrm>
          <a:prstGeom prst="rect">
            <a:avLst/>
          </a:prstGeom>
          <a:noFill/>
        </p:spPr>
      </p:pic>
      <p:pic>
        <p:nvPicPr>
          <p:cNvPr id="171015" name="Picture 7" descr="Т синий красн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5425" y="1093788"/>
            <a:ext cx="2282825" cy="5702300"/>
          </a:xfrm>
          <a:prstGeom prst="rect">
            <a:avLst/>
          </a:prstGeom>
          <a:noFill/>
        </p:spPr>
      </p:pic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3713163" y="66675"/>
            <a:ext cx="543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Возможные цветовые решения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B2B2B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8" name="Picture 6" descr="Василек желт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512763"/>
            <a:ext cx="2538413" cy="6345237"/>
          </a:xfrm>
          <a:prstGeom prst="rect">
            <a:avLst/>
          </a:prstGeom>
          <a:noFill/>
        </p:spPr>
      </p:pic>
      <p:pic>
        <p:nvPicPr>
          <p:cNvPr id="172039" name="Picture 7" descr="Василек темно сини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68313"/>
            <a:ext cx="2533650" cy="6334125"/>
          </a:xfrm>
          <a:prstGeom prst="rect">
            <a:avLst/>
          </a:prstGeom>
          <a:noFill/>
        </p:spPr>
      </p:pic>
      <p:pic>
        <p:nvPicPr>
          <p:cNvPr id="172040" name="Picture 8" descr="Василек сер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68313"/>
            <a:ext cx="2525712" cy="6315075"/>
          </a:xfrm>
          <a:prstGeom prst="rect">
            <a:avLst/>
          </a:prstGeom>
          <a:noFill/>
        </p:spPr>
      </p:pic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1763713" y="71438"/>
            <a:ext cx="493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i="1" u="sng">
                <a:solidFill>
                  <a:schemeClr val="tx2"/>
                </a:solidFill>
              </a:rPr>
              <a:t>Линейка Василек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6" name="Group 10"/>
          <p:cNvGrpSpPr>
            <a:grpSpLocks/>
          </p:cNvGrpSpPr>
          <p:nvPr/>
        </p:nvGrpSpPr>
        <p:grpSpPr bwMode="auto">
          <a:xfrm>
            <a:off x="228600" y="3968750"/>
            <a:ext cx="8412163" cy="2625725"/>
            <a:chOff x="1248" y="240"/>
            <a:chExt cx="4176" cy="3600"/>
          </a:xfrm>
        </p:grpSpPr>
        <p:sp>
          <p:nvSpPr>
            <p:cNvPr id="167947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8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9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50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827B7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7942" name="Picture 6" descr="Серый васелек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1263" y="520700"/>
            <a:ext cx="2325687" cy="5815013"/>
          </a:xfrm>
          <a:prstGeom prst="rect">
            <a:avLst/>
          </a:prstGeom>
          <a:noFill/>
        </p:spPr>
      </p:pic>
      <p:pic>
        <p:nvPicPr>
          <p:cNvPr id="167944" name="Picture 8" descr="Серый светло сер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38" y="874713"/>
            <a:ext cx="2043112" cy="5106987"/>
          </a:xfrm>
          <a:prstGeom prst="rect">
            <a:avLst/>
          </a:prstGeom>
          <a:noFill/>
        </p:spPr>
      </p:pic>
      <p:sp>
        <p:nvSpPr>
          <p:cNvPr id="167957" name="Rectangle 21"/>
          <p:cNvSpPr>
            <a:spLocks noChangeArrowheads="1"/>
          </p:cNvSpPr>
          <p:nvPr/>
        </p:nvSpPr>
        <p:spPr bwMode="auto">
          <a:xfrm>
            <a:off x="1103313" y="5981700"/>
            <a:ext cx="3468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Линейка Триколор</a:t>
            </a:r>
          </a:p>
        </p:txBody>
      </p:sp>
      <p:pic>
        <p:nvPicPr>
          <p:cNvPr id="167958" name="Picture 22" descr="Серый с красны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988" y="115888"/>
            <a:ext cx="2554287" cy="638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Черный с красны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06375"/>
            <a:ext cx="2578100" cy="6445250"/>
          </a:xfrm>
          <a:prstGeom prst="rect">
            <a:avLst/>
          </a:prstGeom>
          <a:noFill/>
        </p:spPr>
      </p:pic>
      <p:pic>
        <p:nvPicPr>
          <p:cNvPr id="175109" name="Picture 5" descr="Серый чер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363" y="206375"/>
            <a:ext cx="2579687" cy="6445250"/>
          </a:xfrm>
          <a:prstGeom prst="rect">
            <a:avLst/>
          </a:prstGeom>
          <a:noFill/>
        </p:spPr>
      </p:pic>
      <p:pic>
        <p:nvPicPr>
          <p:cNvPr id="175110" name="Picture 6" descr="Зеленый желт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274638"/>
            <a:ext cx="2576513" cy="637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4" name="Picture 32" descr="схема проез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0650"/>
            <a:ext cx="5940425" cy="66151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83300" y="2960688"/>
            <a:ext cx="30607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i="1">
                <a:solidFill>
                  <a:srgbClr val="FF3300"/>
                </a:solidFill>
              </a:rPr>
              <a:t>Бесплатная линия:</a:t>
            </a:r>
          </a:p>
          <a:p>
            <a:pPr algn="ctr"/>
            <a:r>
              <a:rPr lang="ru-RU">
                <a:solidFill>
                  <a:srgbClr val="FF3300"/>
                </a:solidFill>
              </a:rPr>
              <a:t> </a:t>
            </a:r>
          </a:p>
          <a:p>
            <a:pPr algn="ctr"/>
            <a:r>
              <a:rPr lang="ru-RU" sz="2000">
                <a:solidFill>
                  <a:srgbClr val="FF3300"/>
                </a:solidFill>
              </a:rPr>
              <a:t> </a:t>
            </a:r>
            <a:r>
              <a:rPr lang="ru-RU" sz="2800">
                <a:solidFill>
                  <a:srgbClr val="FF3300"/>
                </a:solidFill>
              </a:rPr>
              <a:t>8-800-550-46-36</a:t>
            </a:r>
          </a:p>
          <a:p>
            <a:pPr algn="ctr"/>
            <a:endParaRPr lang="ru-RU" sz="2800">
              <a:solidFill>
                <a:srgbClr val="FF3300"/>
              </a:solidFill>
            </a:endParaRPr>
          </a:p>
          <a:p>
            <a:pPr algn="ctr"/>
            <a:r>
              <a:rPr lang="ru-RU">
                <a:solidFill>
                  <a:srgbClr val="FF3300"/>
                </a:solidFill>
                <a:hlinkClick r:id="rId3"/>
              </a:rPr>
              <a:t>www.sigma-snab.ru</a:t>
            </a:r>
            <a:endParaRPr lang="ru-RU">
              <a:solidFill>
                <a:srgbClr val="FF3300"/>
              </a:solidFill>
            </a:endParaRPr>
          </a:p>
          <a:p>
            <a:pPr algn="ctr"/>
            <a:endParaRPr lang="ru-RU">
              <a:solidFill>
                <a:srgbClr val="FF3300"/>
              </a:solidFill>
            </a:endParaRPr>
          </a:p>
          <a:p>
            <a:pPr algn="ctr"/>
            <a:endParaRPr lang="ru-RU">
              <a:solidFill>
                <a:schemeClr val="hlink"/>
              </a:solidFill>
            </a:endParaRPr>
          </a:p>
          <a:p>
            <a:pPr algn="ctr"/>
            <a:r>
              <a:rPr lang="ru-RU" sz="1600">
                <a:solidFill>
                  <a:schemeClr val="hlink"/>
                </a:solidFill>
              </a:rPr>
              <a:t>С уважением, Компания</a:t>
            </a:r>
          </a:p>
          <a:p>
            <a:pPr algn="ctr"/>
            <a:r>
              <a:rPr lang="ru-RU" sz="1600">
                <a:solidFill>
                  <a:schemeClr val="hlink"/>
                </a:solidFill>
              </a:rPr>
              <a:t> </a:t>
            </a:r>
            <a:r>
              <a:rPr lang="ru-RU" sz="2000">
                <a:solidFill>
                  <a:schemeClr val="hlink"/>
                </a:solidFill>
              </a:rPr>
              <a:t>ООО ТД "Сигма" </a:t>
            </a:r>
          </a:p>
          <a:p>
            <a:pPr algn="ctr"/>
            <a:r>
              <a:rPr lang="ru-RU" sz="2000">
                <a:solidFill>
                  <a:schemeClr val="hlink"/>
                </a:solidFill>
              </a:rPr>
              <a:t>​​​​​​​</a:t>
            </a:r>
          </a:p>
          <a:p>
            <a:pPr algn="ctr"/>
            <a:r>
              <a:rPr lang="ru-RU" sz="1600">
                <a:solidFill>
                  <a:schemeClr val="hlink"/>
                </a:solidFill>
              </a:rPr>
              <a:t>td.sigma-snab@yandex.ru</a:t>
            </a:r>
            <a:r>
              <a:rPr lang="ru-RU" sz="1600"/>
              <a:t> 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64275" y="120650"/>
            <a:ext cx="2663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FFFF00"/>
                </a:solidFill>
              </a:rPr>
              <a:t>Контакты:</a:t>
            </a:r>
          </a:p>
          <a:p>
            <a:pPr algn="ctr"/>
            <a:endParaRPr lang="ru-RU" i="1">
              <a:solidFill>
                <a:srgbClr val="FFFF00"/>
              </a:solidFill>
            </a:endParaRPr>
          </a:p>
          <a:p>
            <a:pPr algn="ctr"/>
            <a:r>
              <a:rPr lang="ru-RU" i="1">
                <a:solidFill>
                  <a:schemeClr val="bg1"/>
                </a:solidFill>
              </a:rPr>
              <a:t>г. Тула, ул. Болдина, </a:t>
            </a:r>
          </a:p>
          <a:p>
            <a:pPr algn="ctr"/>
            <a:r>
              <a:rPr lang="ru-RU" i="1">
                <a:solidFill>
                  <a:schemeClr val="bg1"/>
                </a:solidFill>
              </a:rPr>
              <a:t>д. 98  А, оф.103</a:t>
            </a:r>
          </a:p>
          <a:p>
            <a:pPr algn="ctr"/>
            <a:endParaRPr lang="ru-RU" i="1">
              <a:solidFill>
                <a:schemeClr val="bg1"/>
              </a:solidFill>
            </a:endParaRPr>
          </a:p>
          <a:p>
            <a:pPr algn="ctr"/>
            <a:r>
              <a:rPr lang="ru-RU" i="1">
                <a:solidFill>
                  <a:srgbClr val="FFFF00"/>
                </a:solidFill>
              </a:rPr>
              <a:t>Режим работы:</a:t>
            </a:r>
          </a:p>
          <a:p>
            <a:pPr algn="ctr"/>
            <a:r>
              <a:rPr lang="ru-RU" i="1"/>
              <a:t> </a:t>
            </a:r>
            <a:r>
              <a:rPr lang="ru-RU" i="1">
                <a:solidFill>
                  <a:schemeClr val="bg1"/>
                </a:solidFill>
              </a:rPr>
              <a:t>с 8-30 до 18-00</a:t>
            </a:r>
          </a:p>
          <a:p>
            <a:pPr algn="ctr"/>
            <a:endParaRPr lang="ru-RU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222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Костюм и цветовые решения  « Ракурс » 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E.Romashova</dc:creator>
  <cp:lastModifiedBy>вирус</cp:lastModifiedBy>
  <cp:revision>106</cp:revision>
  <dcterms:created xsi:type="dcterms:W3CDTF">2013-11-14T10:31:17Z</dcterms:created>
  <dcterms:modified xsi:type="dcterms:W3CDTF">2019-11-06T07:53:35Z</dcterms:modified>
</cp:coreProperties>
</file>